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07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851648" cy="1512168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uk-UA" sz="4800" dirty="0" smtClean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Романтичний світ                           “ Кримських сонетів ”             Адама Міцкевича</a:t>
            </a:r>
            <a:endParaRPr lang="ru-RU" sz="4800" dirty="0">
              <a:solidFill>
                <a:schemeClr val="tx1">
                  <a:lumMod val="9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348880"/>
            <a:ext cx="7854696" cy="4248472"/>
          </a:xfrm>
          <a:noFill/>
        </p:spPr>
        <p:txBody>
          <a:bodyPr>
            <a:normAutofit fontScale="85000" lnSpcReduction="10000"/>
          </a:bodyPr>
          <a:lstStyle/>
          <a:p>
            <a:pPr algn="l"/>
            <a:r>
              <a:rPr lang="uk-UA" sz="3500" b="1" dirty="0" smtClean="0">
                <a:solidFill>
                  <a:schemeClr val="bg1"/>
                </a:solidFill>
                <a:latin typeface="Monotype Corsiva" pitchFamily="66" charset="0"/>
              </a:rPr>
              <a:t>Мета роботи:</a:t>
            </a:r>
            <a:r>
              <a:rPr lang="uk-UA" sz="3500" b="1" dirty="0" smtClean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 дослідити романтичний світ “ Кримських сонетів ” Адама Міцкевича </a:t>
            </a:r>
            <a:r>
              <a:rPr lang="ru-RU" sz="3500" b="1" dirty="0" smtClean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.</a:t>
            </a:r>
          </a:p>
          <a:p>
            <a:pPr algn="l"/>
            <a:r>
              <a:rPr lang="uk-UA" sz="3500" b="1" dirty="0" smtClean="0">
                <a:solidFill>
                  <a:schemeClr val="bg1"/>
                </a:solidFill>
                <a:latin typeface="Monotype Corsiva" pitchFamily="66" charset="0"/>
              </a:rPr>
              <a:t>Предмет дослідження: </a:t>
            </a:r>
            <a:r>
              <a:rPr lang="uk-UA" sz="3500" b="1" dirty="0" smtClean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романтизм – один із найскладніших і найцікавіших  напрямів у світовій літературі; життя та творчість Адама Міцкевича; цикл поезій “ Кримські сонети ”, їх  тематика .</a:t>
            </a:r>
          </a:p>
          <a:p>
            <a:pPr algn="l"/>
            <a:r>
              <a:rPr lang="uk-UA" sz="3500" b="1" dirty="0" smtClean="0">
                <a:solidFill>
                  <a:schemeClr val="bg1"/>
                </a:solidFill>
                <a:latin typeface="Monotype Corsiva" pitchFamily="66" charset="0"/>
              </a:rPr>
              <a:t>Результатом дослідження  </a:t>
            </a:r>
            <a:r>
              <a:rPr lang="uk-UA" sz="3500" b="1" dirty="0" smtClean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є </a:t>
            </a:r>
            <a:r>
              <a:rPr lang="uk-UA" sz="3500" b="1" dirty="0" smtClean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становлення</a:t>
            </a:r>
            <a:r>
              <a:rPr lang="en-US" sz="3500" b="1" smtClean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uk-UA" sz="3500" b="1" smtClean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 </a:t>
            </a:r>
            <a:r>
              <a:rPr lang="uk-UA" sz="3500" b="1" dirty="0" smtClean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романтизму як літературного напрямку в польській літературі ; аналіз збірки “ Кримські  сонети ”  як поетичного цикл</a:t>
            </a:r>
            <a:r>
              <a:rPr lang="uk-UA" b="1" dirty="0" smtClean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у.  </a:t>
            </a:r>
            <a:endParaRPr lang="ru-RU" b="1" dirty="0" smtClean="0">
              <a:solidFill>
                <a:schemeClr val="tx1">
                  <a:lumMod val="95000"/>
                </a:schemeClr>
              </a:solidFill>
              <a:latin typeface="Monotype Corsiva" pitchFamily="66" charset="0"/>
            </a:endParaRPr>
          </a:p>
          <a:p>
            <a:pPr algn="l"/>
            <a:endParaRPr lang="uk-UA" b="1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В 1825 році Міцкевич відвідує Крим, що справив на нього надзвичайне враження</a:t>
            </a:r>
            <a:endParaRPr lang="ru-RU" sz="2800" dirty="0"/>
          </a:p>
        </p:txBody>
      </p:sp>
      <p:pic>
        <p:nvPicPr>
          <p:cNvPr id="7" name="Содержимое 6" descr="524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2786" y="3212976"/>
            <a:ext cx="4029997" cy="3203848"/>
          </a:xfrm>
        </p:spPr>
      </p:pic>
      <p:pic>
        <p:nvPicPr>
          <p:cNvPr id="22530" name="Picture 2" descr="D:\a5771bce93e200c36f7cd9dfd0e5deaaautor_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3876487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Тут поет створює свій цикл поезій “ Кримські сонети ”</a:t>
            </a:r>
            <a:endParaRPr lang="ru-RU" dirty="0"/>
          </a:p>
        </p:txBody>
      </p:sp>
      <p:pic>
        <p:nvPicPr>
          <p:cNvPr id="4" name="Содержимое 3" descr="0_fdbe9_38d55aea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916832"/>
            <a:ext cx="6532053" cy="4743903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І. </a:t>
            </a:r>
            <a:r>
              <a:rPr lang="uk-UA" dirty="0" err="1" smtClean="0"/>
              <a:t>Аккерманські</a:t>
            </a:r>
            <a:r>
              <a:rPr lang="uk-UA" dirty="0" smtClean="0"/>
              <a:t> степи</a:t>
            </a:r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844824"/>
            <a:ext cx="6096000" cy="4572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ІІ. Морська тиша</a:t>
            </a:r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4361" y="1882775"/>
            <a:ext cx="5855277" cy="4572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ІІІ. Плавба</a:t>
            </a:r>
            <a:endParaRPr lang="ru-RU" dirty="0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882775"/>
            <a:ext cx="7315200" cy="4572000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</a:t>
            </a:r>
            <a:r>
              <a:rPr lang="en-US" dirty="0" smtClean="0"/>
              <a:t>V</a:t>
            </a:r>
            <a:r>
              <a:rPr lang="uk-UA" dirty="0" smtClean="0"/>
              <a:t>. Буря</a:t>
            </a:r>
            <a:endParaRPr lang="ru-RU" dirty="0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5465" y="1882775"/>
            <a:ext cx="6953070" cy="4572000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uk-UA" dirty="0" smtClean="0"/>
              <a:t>І. Бахчисарай</a:t>
            </a:r>
            <a:endParaRPr lang="ru-RU" dirty="0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700808"/>
            <a:ext cx="5328592" cy="478668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uk-UA" dirty="0" smtClean="0"/>
              <a:t>ІІІ. Гробниця </a:t>
            </a:r>
            <a:r>
              <a:rPr lang="uk-UA" dirty="0" err="1" smtClean="0"/>
              <a:t>Потоцької</a:t>
            </a:r>
            <a:endParaRPr lang="ru-RU" dirty="0"/>
          </a:p>
        </p:txBody>
      </p:sp>
      <p:pic>
        <p:nvPicPr>
          <p:cNvPr id="4" name="Содержимое 3" descr="ContentImageHandl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ІХ. Могили гарему</a:t>
            </a:r>
            <a:endParaRPr lang="ru-RU" dirty="0"/>
          </a:p>
        </p:txBody>
      </p:sp>
      <p:pic>
        <p:nvPicPr>
          <p:cNvPr id="4" name="Содержимое 3" descr="7308597dd5b114bce7413cac134db01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Х. Байдари</a:t>
            </a:r>
            <a:endParaRPr lang="ru-RU" dirty="0"/>
          </a:p>
        </p:txBody>
      </p:sp>
      <p:pic>
        <p:nvPicPr>
          <p:cNvPr id="4" name="Содержимое 3" descr="055573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916832"/>
            <a:ext cx="4896544" cy="4572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1"/>
          <p:cNvSpPr>
            <a:spLocks noGrp="1"/>
          </p:cNvSpPr>
          <p:nvPr>
            <p:ph type="body" sz="half" idx="2"/>
          </p:nvPr>
        </p:nvSpPr>
        <p:spPr>
          <a:xfrm>
            <a:off x="971600" y="5877272"/>
            <a:ext cx="7333488" cy="685800"/>
          </a:xfrm>
        </p:spPr>
        <p:txBody>
          <a:bodyPr/>
          <a:lstStyle/>
          <a:p>
            <a:r>
              <a:rPr lang="uk-UA" dirty="0" smtClean="0"/>
              <a:t>   </a:t>
            </a:r>
            <a:r>
              <a:rPr lang="ru-RU" dirty="0" smtClean="0"/>
              <a:t>Романтизм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літературний</a:t>
            </a:r>
            <a:r>
              <a:rPr lang="ru-RU" dirty="0" smtClean="0"/>
              <a:t> </a:t>
            </a:r>
            <a:r>
              <a:rPr lang="ru-RU" dirty="0" err="1" smtClean="0"/>
              <a:t>напрям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виник</a:t>
            </a:r>
            <a:r>
              <a:rPr lang="ru-RU" dirty="0" smtClean="0"/>
              <a:t> </a:t>
            </a:r>
            <a:r>
              <a:rPr lang="ru-RU" dirty="0" err="1" smtClean="0"/>
              <a:t>наприкінці</a:t>
            </a:r>
            <a:r>
              <a:rPr lang="ru-RU" dirty="0" smtClean="0"/>
              <a:t> XVIII ст.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існував</a:t>
            </a:r>
            <a:r>
              <a:rPr lang="ru-RU" dirty="0" smtClean="0"/>
              <a:t> у </a:t>
            </a:r>
            <a:r>
              <a:rPr lang="ru-RU" dirty="0" err="1" smtClean="0"/>
              <a:t>літературах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Америки у </a:t>
            </a:r>
            <a:r>
              <a:rPr lang="ru-RU" dirty="0" err="1" smtClean="0"/>
              <a:t>першій</a:t>
            </a:r>
            <a:r>
              <a:rPr lang="ru-RU" dirty="0" smtClean="0"/>
              <a:t> </a:t>
            </a:r>
            <a:r>
              <a:rPr lang="ru-RU" dirty="0" err="1" smtClean="0"/>
              <a:t>половині</a:t>
            </a:r>
            <a:r>
              <a:rPr lang="ru-RU" dirty="0" smtClean="0"/>
              <a:t> XIX ст. </a:t>
            </a:r>
            <a:endParaRPr lang="ru-RU" dirty="0"/>
          </a:p>
        </p:txBody>
      </p:sp>
      <p:pic>
        <p:nvPicPr>
          <p:cNvPr id="7" name="Рисунок 6" descr="Turner_Dido_Building_Carthage.jpg">
            <a:hlinkClick r:id="" action="ppaction://hlinkshowjump?jump=nextslide"/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904" r="4904"/>
          <a:stretch>
            <a:fillRect/>
          </a:stretch>
        </p:blipFill>
        <p:spPr>
          <a:xfrm>
            <a:off x="971600" y="332656"/>
            <a:ext cx="7333488" cy="54864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ХІ. Алушта вдень</a:t>
            </a:r>
            <a:endParaRPr lang="ru-RU" dirty="0"/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628800"/>
            <a:ext cx="6387880" cy="4861887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ХІІІ. Чатир-Даг</a:t>
            </a:r>
            <a:endParaRPr lang="ru-RU" dirty="0"/>
          </a:p>
        </p:txBody>
      </p:sp>
      <p:pic>
        <p:nvPicPr>
          <p:cNvPr id="4" name="Содержимое 3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844824"/>
            <a:ext cx="6414588" cy="4839182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</a:t>
            </a:r>
            <a:r>
              <a:rPr lang="en-US" dirty="0" smtClean="0"/>
              <a:t>V</a:t>
            </a:r>
            <a:r>
              <a:rPr lang="uk-UA" dirty="0" smtClean="0"/>
              <a:t>. Дорога над прірвою в </a:t>
            </a:r>
            <a:r>
              <a:rPr lang="uk-UA" dirty="0" err="1" smtClean="0"/>
              <a:t>Чуфун-Кале</a:t>
            </a:r>
            <a:endParaRPr lang="ru-RU" dirty="0"/>
          </a:p>
        </p:txBody>
      </p:sp>
      <p:pic>
        <p:nvPicPr>
          <p:cNvPr id="4" name="Содержимое 3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4959" y="1882775"/>
            <a:ext cx="7114082" cy="4572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</a:t>
            </a:r>
            <a:r>
              <a:rPr lang="en-US" dirty="0" smtClean="0"/>
              <a:t>V</a:t>
            </a:r>
            <a:r>
              <a:rPr lang="uk-UA" dirty="0" smtClean="0"/>
              <a:t>ІІ. Руїна замку в Балаклаві</a:t>
            </a:r>
            <a:endParaRPr lang="ru-RU" dirty="0"/>
          </a:p>
        </p:txBody>
      </p:sp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700808"/>
            <a:ext cx="6284791" cy="4833441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</a:t>
            </a:r>
            <a:r>
              <a:rPr lang="en-US" dirty="0" smtClean="0"/>
              <a:t>V</a:t>
            </a:r>
            <a:r>
              <a:rPr lang="uk-UA" dirty="0" smtClean="0"/>
              <a:t>ІІІ. </a:t>
            </a:r>
            <a:r>
              <a:rPr lang="uk-UA" dirty="0" err="1" smtClean="0"/>
              <a:t>Аю-Даг</a:t>
            </a:r>
            <a:endParaRPr lang="ru-RU" dirty="0"/>
          </a:p>
        </p:txBody>
      </p:sp>
      <p:pic>
        <p:nvPicPr>
          <p:cNvPr id="4" name="Содержимое 3" descr="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711" y="1882775"/>
            <a:ext cx="7344578" cy="4572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267494"/>
            <a:ext cx="3250704" cy="5825802"/>
          </a:xfrm>
        </p:spPr>
        <p:txBody>
          <a:bodyPr>
            <a:noAutofit/>
          </a:bodyPr>
          <a:lstStyle/>
          <a:p>
            <a:r>
              <a:rPr lang="uk-UA" sz="1500" dirty="0" smtClean="0">
                <a:solidFill>
                  <a:schemeClr val="tx1"/>
                </a:solidFill>
              </a:rPr>
              <a:t> </a:t>
            </a:r>
            <a:r>
              <a:rPr lang="uk-UA" sz="1600" b="1" dirty="0" smtClean="0"/>
              <a:t>Справжній титан духу, Міцкевич залишив чималий творчий спадок, цікавий як своєю художньою формою, майстерністю та довершеністю, так і тією надзвичайно вагомою суспільною проблематикою, яку він порушує. Як і багато інших письменників тієї історичної доби, Міцкевич у своїй творчій еволюції проходить шлях від класицизму до романтизму, а в окремих творах вдається вже й до елементів реалістичної поетики</a:t>
            </a:r>
            <a:r>
              <a:rPr lang="uk-UA" sz="1600" dirty="0" smtClean="0"/>
              <a:t>.</a:t>
            </a:r>
            <a:endParaRPr lang="ru-RU" sz="15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4_AdamMickiewic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4896544" cy="6028871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323528" y="332656"/>
            <a:ext cx="2438400" cy="59436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err="1" smtClean="0"/>
              <a:t>жодному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художніх</a:t>
            </a:r>
            <a:r>
              <a:rPr lang="ru-RU" dirty="0" smtClean="0"/>
              <a:t> </a:t>
            </a:r>
            <a:r>
              <a:rPr lang="ru-RU" dirty="0" err="1" smtClean="0"/>
              <a:t>напрямів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історично</a:t>
            </a:r>
            <a:r>
              <a:rPr lang="ru-RU" dirty="0" smtClean="0"/>
              <a:t> передували романтизму, не </a:t>
            </a:r>
            <a:r>
              <a:rPr lang="ru-RU" dirty="0" err="1" smtClean="0"/>
              <a:t>набули</a:t>
            </a:r>
            <a:r>
              <a:rPr lang="ru-RU" dirty="0" smtClean="0"/>
              <a:t> </a:t>
            </a:r>
            <a:r>
              <a:rPr lang="ru-RU" dirty="0" err="1" smtClean="0"/>
              <a:t>такої</a:t>
            </a:r>
            <a:r>
              <a:rPr lang="ru-RU" dirty="0" smtClean="0"/>
              <a:t> </a:t>
            </a:r>
            <a:r>
              <a:rPr lang="ru-RU" dirty="0" err="1" smtClean="0"/>
              <a:t>концентрованої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виразної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описи </a:t>
            </a:r>
            <a:r>
              <a:rPr lang="ru-RU" dirty="0" err="1" smtClean="0"/>
              <a:t>природи</a:t>
            </a:r>
            <a:r>
              <a:rPr lang="ru-RU" dirty="0" smtClean="0"/>
              <a:t> та </a:t>
            </a:r>
            <a:r>
              <a:rPr lang="ru-RU" dirty="0" err="1" smtClean="0"/>
              <a:t>кохання</a:t>
            </a:r>
            <a:r>
              <a:rPr lang="ru-RU" dirty="0" smtClean="0"/>
              <a:t> до </a:t>
            </a:r>
            <a:r>
              <a:rPr lang="ru-RU" dirty="0" err="1" smtClean="0"/>
              <a:t>жінки</a:t>
            </a:r>
            <a:r>
              <a:rPr lang="ru-RU" dirty="0" smtClean="0"/>
              <a:t>. Природа в </a:t>
            </a:r>
            <a:r>
              <a:rPr lang="ru-RU" dirty="0" err="1" smtClean="0"/>
              <a:t>романтиків</a:t>
            </a:r>
            <a:r>
              <a:rPr lang="ru-RU" dirty="0" smtClean="0"/>
              <a:t> </a:t>
            </a:r>
            <a:r>
              <a:rPr lang="ru-RU" dirty="0" err="1" smtClean="0"/>
              <a:t>виходить</a:t>
            </a:r>
            <a:r>
              <a:rPr lang="ru-RU" dirty="0" smtClean="0"/>
              <a:t> далеко за </a:t>
            </a:r>
            <a:r>
              <a:rPr lang="ru-RU" dirty="0" err="1" smtClean="0"/>
              <a:t>межі</a:t>
            </a:r>
            <a:r>
              <a:rPr lang="ru-RU" dirty="0" smtClean="0"/>
              <a:t> </a:t>
            </a:r>
            <a:r>
              <a:rPr lang="ru-RU" dirty="0" err="1" smtClean="0"/>
              <a:t>звичайного</a:t>
            </a:r>
            <a:r>
              <a:rPr lang="ru-RU" dirty="0" smtClean="0"/>
              <a:t> </a:t>
            </a:r>
            <a:r>
              <a:rPr lang="ru-RU" dirty="0" err="1" smtClean="0"/>
              <a:t>опису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uk-UA" dirty="0" smtClean="0"/>
              <a:t>,</a:t>
            </a:r>
            <a:r>
              <a:rPr lang="ru-RU" dirty="0" smtClean="0"/>
              <a:t> де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дія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сама </a:t>
            </a:r>
            <a:r>
              <a:rPr lang="ru-RU" dirty="0" err="1" smtClean="0"/>
              <a:t>перетворюється</a:t>
            </a:r>
            <a:r>
              <a:rPr lang="ru-RU" dirty="0" smtClean="0"/>
              <a:t> на </a:t>
            </a:r>
            <a:r>
              <a:rPr lang="ru-RU" dirty="0" err="1" smtClean="0"/>
              <a:t>дійову</a:t>
            </a:r>
            <a:r>
              <a:rPr lang="ru-RU" dirty="0" smtClean="0"/>
              <a:t> особу</a:t>
            </a:r>
            <a:r>
              <a:rPr lang="uk-UA" dirty="0" smtClean="0"/>
              <a:t>.</a:t>
            </a:r>
            <a:endParaRPr lang="ru-RU" dirty="0" smtClean="0"/>
          </a:p>
          <a:p>
            <a:r>
              <a:rPr lang="uk-UA" dirty="0" smtClean="0"/>
              <a:t>   </a:t>
            </a:r>
            <a:r>
              <a:rPr lang="ru-RU" dirty="0" smtClean="0"/>
              <a:t>Не </a:t>
            </a:r>
            <a:r>
              <a:rPr lang="ru-RU" dirty="0" err="1" smtClean="0"/>
              <a:t>меншу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</a:t>
            </a:r>
            <a:r>
              <a:rPr lang="ru-RU" dirty="0" err="1" smtClean="0"/>
              <a:t>письменники-романтики</a:t>
            </a:r>
            <a:r>
              <a:rPr lang="ru-RU" dirty="0" smtClean="0"/>
              <a:t> </a:t>
            </a:r>
            <a:r>
              <a:rPr lang="ru-RU" dirty="0" err="1" smtClean="0"/>
              <a:t>приділяли</a:t>
            </a:r>
            <a:r>
              <a:rPr lang="ru-RU" dirty="0" smtClean="0"/>
              <a:t> у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творах</a:t>
            </a:r>
            <a:r>
              <a:rPr lang="ru-RU" dirty="0" smtClean="0"/>
              <a:t> </a:t>
            </a:r>
            <a:r>
              <a:rPr lang="ru-RU" dirty="0" err="1" smtClean="0"/>
              <a:t>обставинам</a:t>
            </a:r>
            <a:r>
              <a:rPr lang="ru-RU" dirty="0" smtClean="0"/>
              <a:t> </a:t>
            </a:r>
            <a:r>
              <a:rPr lang="ru-RU" dirty="0" err="1" smtClean="0"/>
              <a:t>внутрішнього</a:t>
            </a:r>
            <a:r>
              <a:rPr lang="ru-RU" dirty="0" smtClean="0"/>
              <a:t> та </a:t>
            </a:r>
            <a:r>
              <a:rPr lang="ru-RU" dirty="0" err="1" smtClean="0"/>
              <a:t>зовнішнього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власної</a:t>
            </a:r>
            <a:r>
              <a:rPr lang="ru-RU" dirty="0" smtClean="0"/>
              <a:t> </a:t>
            </a:r>
            <a:r>
              <a:rPr lang="ru-RU" dirty="0" err="1" smtClean="0"/>
              <a:t>особистості</a:t>
            </a:r>
            <a:r>
              <a:rPr lang="ru-RU" dirty="0" smtClean="0"/>
              <a:t>, </a:t>
            </a:r>
            <a:r>
              <a:rPr lang="ru-RU" dirty="0" err="1" smtClean="0"/>
              <a:t>якій</a:t>
            </a:r>
            <a:r>
              <a:rPr lang="ru-RU" dirty="0" smtClean="0"/>
              <a:t> часто надавали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космічного</a:t>
            </a:r>
            <a:r>
              <a:rPr lang="ru-RU" dirty="0" smtClean="0"/>
              <a:t> масштабу</a:t>
            </a:r>
            <a:endParaRPr lang="ru-RU" dirty="0"/>
          </a:p>
        </p:txBody>
      </p:sp>
      <p:pic>
        <p:nvPicPr>
          <p:cNvPr id="8" name="Содержимое 7" descr="1272769511_constabl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836712"/>
            <a:ext cx="5940425" cy="4934472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uk-UA" sz="1600" dirty="0" smtClean="0">
                <a:solidFill>
                  <a:schemeClr val="accent1"/>
                </a:solidFill>
              </a:rPr>
              <a:t> </a:t>
            </a:r>
            <a:r>
              <a:rPr lang="ru-RU" sz="1600" dirty="0" smtClean="0">
                <a:solidFill>
                  <a:schemeClr val="accent1"/>
                </a:solidFill>
              </a:rPr>
              <a:t>Головною темою </a:t>
            </a:r>
            <a:r>
              <a:rPr lang="ru-RU" sz="1600" dirty="0" err="1" smtClean="0">
                <a:solidFill>
                  <a:schemeClr val="accent1"/>
                </a:solidFill>
              </a:rPr>
              <a:t>польського</a:t>
            </a:r>
            <a:r>
              <a:rPr lang="ru-RU" sz="1600" dirty="0" smtClean="0">
                <a:solidFill>
                  <a:schemeClr val="accent1"/>
                </a:solidFill>
              </a:rPr>
              <a:t> романтизму </a:t>
            </a:r>
            <a:r>
              <a:rPr lang="ru-RU" sz="1600" dirty="0" err="1" smtClean="0">
                <a:solidFill>
                  <a:schemeClr val="accent1"/>
                </a:solidFill>
              </a:rPr>
              <a:t>завжди</a:t>
            </a:r>
            <a:r>
              <a:rPr lang="ru-RU" sz="1600" dirty="0" smtClean="0">
                <a:solidFill>
                  <a:schemeClr val="accent1"/>
                </a:solidFill>
              </a:rPr>
              <a:t> </a:t>
            </a:r>
            <a:r>
              <a:rPr lang="ru-RU" sz="1600" dirty="0" err="1" smtClean="0">
                <a:solidFill>
                  <a:schemeClr val="accent1"/>
                </a:solidFill>
              </a:rPr>
              <a:t>була</a:t>
            </a:r>
            <a:r>
              <a:rPr lang="ru-RU" sz="1600" dirty="0" smtClean="0">
                <a:solidFill>
                  <a:schemeClr val="accent1"/>
                </a:solidFill>
              </a:rPr>
              <a:t> тема </a:t>
            </a:r>
            <a:r>
              <a:rPr lang="ru-RU" sz="1600" dirty="0" err="1" smtClean="0">
                <a:solidFill>
                  <a:schemeClr val="accent1"/>
                </a:solidFill>
              </a:rPr>
              <a:t>свободи</a:t>
            </a:r>
            <a:r>
              <a:rPr lang="ru-RU" sz="1600" dirty="0" smtClean="0">
                <a:solidFill>
                  <a:schemeClr val="accent1"/>
                </a:solidFill>
              </a:rPr>
              <a:t>, особливо </a:t>
            </a:r>
            <a:r>
              <a:rPr lang="ru-RU" sz="1600" dirty="0" err="1" smtClean="0">
                <a:solidFill>
                  <a:schemeClr val="accent1"/>
                </a:solidFill>
              </a:rPr>
              <a:t>свободи</a:t>
            </a:r>
            <a:r>
              <a:rPr lang="ru-RU" sz="1600" dirty="0" smtClean="0">
                <a:solidFill>
                  <a:schemeClr val="accent1"/>
                </a:solidFill>
              </a:rPr>
              <a:t> </a:t>
            </a:r>
            <a:r>
              <a:rPr lang="ru-RU" sz="1600" dirty="0" err="1" smtClean="0">
                <a:solidFill>
                  <a:schemeClr val="accent1"/>
                </a:solidFill>
              </a:rPr>
              <a:t>національної</a:t>
            </a:r>
            <a:r>
              <a:rPr lang="ru-RU" sz="1600" dirty="0" smtClean="0">
                <a:solidFill>
                  <a:schemeClr val="accent1"/>
                </a:solidFill>
              </a:rPr>
              <a:t>. </a:t>
            </a:r>
            <a:r>
              <a:rPr lang="ru-RU" sz="1600" dirty="0" err="1" smtClean="0">
                <a:solidFill>
                  <a:schemeClr val="accent1"/>
                </a:solidFill>
              </a:rPr>
              <a:t>Література</a:t>
            </a:r>
            <a:r>
              <a:rPr lang="ru-RU" sz="1600" dirty="0" smtClean="0">
                <a:solidFill>
                  <a:schemeClr val="accent1"/>
                </a:solidFill>
              </a:rPr>
              <a:t> романтизму </a:t>
            </a:r>
            <a:r>
              <a:rPr lang="ru-RU" sz="1600" dirty="0" err="1" smtClean="0">
                <a:solidFill>
                  <a:schemeClr val="accent1"/>
                </a:solidFill>
              </a:rPr>
              <a:t>грала</a:t>
            </a:r>
            <a:r>
              <a:rPr lang="ru-RU" sz="1600" dirty="0" smtClean="0">
                <a:solidFill>
                  <a:schemeClr val="accent1"/>
                </a:solidFill>
              </a:rPr>
              <a:t> у </a:t>
            </a:r>
            <a:r>
              <a:rPr lang="ru-RU" sz="1600" dirty="0" err="1" smtClean="0">
                <a:solidFill>
                  <a:schemeClr val="accent1"/>
                </a:solidFill>
              </a:rPr>
              <a:t>цьому</a:t>
            </a:r>
            <a:r>
              <a:rPr lang="ru-RU" sz="1600" dirty="0" smtClean="0">
                <a:solidFill>
                  <a:schemeClr val="accent1"/>
                </a:solidFill>
              </a:rPr>
              <a:t> </a:t>
            </a:r>
            <a:r>
              <a:rPr lang="ru-RU" sz="1600" dirty="0" err="1" smtClean="0">
                <a:solidFill>
                  <a:schemeClr val="accent1"/>
                </a:solidFill>
              </a:rPr>
              <a:t>зв’язку</a:t>
            </a:r>
            <a:r>
              <a:rPr lang="ru-RU" sz="1600" dirty="0" smtClean="0">
                <a:solidFill>
                  <a:schemeClr val="accent1"/>
                </a:solidFill>
              </a:rPr>
              <a:t> </a:t>
            </a:r>
            <a:r>
              <a:rPr lang="ru-RU" sz="1600" dirty="0" err="1" smtClean="0">
                <a:solidFill>
                  <a:schemeClr val="accent1"/>
                </a:solidFill>
              </a:rPr>
              <a:t>велику</a:t>
            </a:r>
            <a:r>
              <a:rPr lang="ru-RU" sz="1600" dirty="0" smtClean="0">
                <a:solidFill>
                  <a:schemeClr val="accent1"/>
                </a:solidFill>
              </a:rPr>
              <a:t> </a:t>
            </a:r>
            <a:r>
              <a:rPr lang="ru-RU" sz="1600" dirty="0" err="1" smtClean="0">
                <a:solidFill>
                  <a:schemeClr val="accent1"/>
                </a:solidFill>
              </a:rPr>
              <a:t>революційну</a:t>
            </a:r>
            <a:r>
              <a:rPr lang="ru-RU" sz="1600" dirty="0" smtClean="0">
                <a:solidFill>
                  <a:schemeClr val="accent1"/>
                </a:solidFill>
              </a:rPr>
              <a:t> роль. Вона </a:t>
            </a:r>
            <a:r>
              <a:rPr lang="ru-RU" sz="1600" dirty="0" err="1" smtClean="0">
                <a:solidFill>
                  <a:schemeClr val="accent1"/>
                </a:solidFill>
              </a:rPr>
              <a:t>надихнула</a:t>
            </a:r>
            <a:r>
              <a:rPr lang="ru-RU" sz="1600" dirty="0" smtClean="0">
                <a:solidFill>
                  <a:schemeClr val="accent1"/>
                </a:solidFill>
              </a:rPr>
              <a:t> </a:t>
            </a:r>
            <a:r>
              <a:rPr lang="ru-RU" sz="1600" dirty="0" err="1" smtClean="0">
                <a:solidFill>
                  <a:schemeClr val="accent1"/>
                </a:solidFill>
              </a:rPr>
              <a:t>поляків</a:t>
            </a:r>
            <a:r>
              <a:rPr lang="ru-RU" sz="1600" dirty="0" smtClean="0">
                <a:solidFill>
                  <a:schemeClr val="accent1"/>
                </a:solidFill>
              </a:rPr>
              <a:t> на </a:t>
            </a:r>
            <a:r>
              <a:rPr lang="ru-RU" sz="1600" dirty="0" err="1" smtClean="0">
                <a:solidFill>
                  <a:schemeClr val="accent1"/>
                </a:solidFill>
              </a:rPr>
              <a:t>повстання</a:t>
            </a:r>
            <a:r>
              <a:rPr lang="ru-RU" sz="1600" dirty="0" smtClean="0">
                <a:solidFill>
                  <a:schemeClr val="accent1"/>
                </a:solidFill>
              </a:rPr>
              <a:t>, яке </a:t>
            </a:r>
            <a:r>
              <a:rPr lang="ru-RU" sz="1600" dirty="0" err="1" smtClean="0">
                <a:solidFill>
                  <a:schemeClr val="accent1"/>
                </a:solidFill>
              </a:rPr>
              <a:t>почалося</a:t>
            </a:r>
            <a:r>
              <a:rPr lang="ru-RU" sz="1600" dirty="0" smtClean="0">
                <a:solidFill>
                  <a:schemeClr val="accent1"/>
                </a:solidFill>
              </a:rPr>
              <a:t> у 1830 р. </a:t>
            </a:r>
            <a:r>
              <a:rPr lang="ru-RU" sz="1600" dirty="0" err="1" smtClean="0">
                <a:solidFill>
                  <a:schemeClr val="accent1"/>
                </a:solidFill>
              </a:rPr>
              <a:t>і</a:t>
            </a:r>
            <a:r>
              <a:rPr lang="ru-RU" sz="1600" dirty="0" smtClean="0">
                <a:solidFill>
                  <a:schemeClr val="accent1"/>
                </a:solidFill>
              </a:rPr>
              <a:t> </a:t>
            </a:r>
            <a:r>
              <a:rPr lang="ru-RU" sz="1600" dirty="0" err="1" smtClean="0">
                <a:solidFill>
                  <a:schemeClr val="accent1"/>
                </a:solidFill>
              </a:rPr>
              <a:t>було</a:t>
            </a:r>
            <a:r>
              <a:rPr lang="ru-RU" sz="1600" dirty="0" smtClean="0">
                <a:solidFill>
                  <a:schemeClr val="accent1"/>
                </a:solidFill>
              </a:rPr>
              <a:t> </a:t>
            </a:r>
            <a:r>
              <a:rPr lang="ru-RU" sz="1600" dirty="0" err="1" smtClean="0">
                <a:solidFill>
                  <a:schemeClr val="accent1"/>
                </a:solidFill>
              </a:rPr>
              <a:t>жорстоко</a:t>
            </a:r>
            <a:r>
              <a:rPr lang="ru-RU" sz="1600" dirty="0" smtClean="0">
                <a:solidFill>
                  <a:schemeClr val="accent1"/>
                </a:solidFill>
              </a:rPr>
              <a:t> придушено </a:t>
            </a:r>
            <a:r>
              <a:rPr lang="ru-RU" sz="1600" dirty="0" err="1" smtClean="0">
                <a:solidFill>
                  <a:schemeClr val="accent1"/>
                </a:solidFill>
              </a:rPr>
              <a:t>російською</a:t>
            </a:r>
            <a:r>
              <a:rPr lang="ru-RU" sz="1600" dirty="0" smtClean="0">
                <a:solidFill>
                  <a:schemeClr val="accent1"/>
                </a:solidFill>
              </a:rPr>
              <a:t> </a:t>
            </a:r>
            <a:r>
              <a:rPr lang="ru-RU" sz="1600" dirty="0" err="1" smtClean="0">
                <a:solidFill>
                  <a:schemeClr val="accent1"/>
                </a:solidFill>
              </a:rPr>
              <a:t>армією</a:t>
            </a:r>
            <a:r>
              <a:rPr lang="ru-RU" sz="1600" dirty="0" smtClean="0">
                <a:solidFill>
                  <a:schemeClr val="accent1"/>
                </a:solidFill>
              </a:rPr>
              <a:t> у 1831 р.</a:t>
            </a:r>
            <a:endParaRPr lang="ru-RU" sz="1600" dirty="0">
              <a:solidFill>
                <a:schemeClr val="accent1"/>
              </a:solidFill>
            </a:endParaRPr>
          </a:p>
        </p:txBody>
      </p:sp>
      <p:pic>
        <p:nvPicPr>
          <p:cNvPr id="7" name="Содержимое 6" descr="466-1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700808"/>
            <a:ext cx="6336704" cy="4986259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Juliusz_Slowacki_by_Barwic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032448" cy="5363682"/>
          </a:xfrm>
          <a:prstGeom prst="rect">
            <a:avLst/>
          </a:prstGeom>
          <a:noFill/>
        </p:spPr>
      </p:pic>
      <p:pic>
        <p:nvPicPr>
          <p:cNvPr id="1027" name="Picture 3" descr="D:\S_Goszczyńsk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32656"/>
            <a:ext cx="3816424" cy="5338044"/>
          </a:xfrm>
          <a:prstGeom prst="rect">
            <a:avLst/>
          </a:prstGeom>
          <a:noFill/>
        </p:spPr>
      </p:pic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395536" y="5877272"/>
            <a:ext cx="8424936" cy="629816"/>
          </a:xfrm>
        </p:spPr>
        <p:txBody>
          <a:bodyPr>
            <a:normAutofit/>
          </a:bodyPr>
          <a:lstStyle/>
          <a:p>
            <a:r>
              <a:rPr lang="uk-UA" dirty="0" smtClean="0"/>
              <a:t>        Юліуш Словацький                           Северин </a:t>
            </a:r>
            <a:r>
              <a:rPr lang="uk-UA" dirty="0" err="1" smtClean="0"/>
              <a:t>Гощинський</a:t>
            </a: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rot="5400000">
            <a:off x="1522512" y="-794320"/>
            <a:ext cx="914400" cy="345638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dirty="0" smtClean="0">
                <a:latin typeface="Monotype Corsiva" pitchFamily="66" charset="0"/>
              </a:rPr>
              <a:t>АДАМ МІЦКЕВИЧ</a:t>
            </a:r>
            <a:br>
              <a:rPr lang="uk-UA" sz="3200" dirty="0" smtClean="0">
                <a:latin typeface="Monotype Corsiva" pitchFamily="66" charset="0"/>
              </a:rPr>
            </a:br>
            <a:r>
              <a:rPr lang="uk-UA" sz="3200" dirty="0" smtClean="0">
                <a:latin typeface="Monotype Corsiva" pitchFamily="66" charset="0"/>
              </a:rPr>
              <a:t>(1798 – 1855)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395536" y="1700808"/>
            <a:ext cx="3240360" cy="4610456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   </a:t>
            </a:r>
            <a:endParaRPr lang="ru-RU" dirty="0" smtClean="0"/>
          </a:p>
          <a:p>
            <a:r>
              <a:rPr lang="uk-UA" dirty="0" smtClean="0"/>
              <a:t> </a:t>
            </a:r>
            <a:endParaRPr lang="ru-RU" dirty="0" smtClean="0"/>
          </a:p>
          <a:p>
            <a:endParaRPr lang="ru-RU" b="1" dirty="0" smtClean="0"/>
          </a:p>
          <a:p>
            <a:r>
              <a:rPr lang="uk-UA" dirty="0" smtClean="0"/>
              <a:t>В особі Адама Міцкевича польська література здобула талановитого романтика, який висловив всю тугу поневоленої польської душі,</a:t>
            </a:r>
            <a:br>
              <a:rPr lang="uk-UA" dirty="0" smtClean="0"/>
            </a:br>
            <a:r>
              <a:rPr lang="uk-UA" dirty="0" smtClean="0"/>
              <a:t>її невичерпне багатство і моральну красу. Митець створив у своїй поезії образ батьківщини , що мріє про звільнення, і співця котрий вільно й віддано служить цьому звільненню. Саме життя потребувало появи поета</a:t>
            </a:r>
            <a:br>
              <a:rPr lang="uk-UA" dirty="0" smtClean="0"/>
            </a:br>
            <a:r>
              <a:rPr lang="uk-UA" dirty="0" smtClean="0"/>
              <a:t>такого таланту, як Міцкевич. аби він засвідчив пробудження польської нації й усіх слов'ян. Романтизм у творчості Міцкевича набув нових рис, наблизився до життя, до проблем слов'янства та національних витоків.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Содержимое 5" descr="Adam_Mickiewicz_from_old_book_1888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188640"/>
            <a:ext cx="4375438" cy="6410017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1800" dirty="0" smtClean="0"/>
              <a:t>Адам Міцкевич народився 24 грудня 1798 року в с. </a:t>
            </a:r>
            <a:r>
              <a:rPr lang="uk-UA" sz="1800" dirty="0" err="1" smtClean="0"/>
              <a:t>Заосьї</a:t>
            </a:r>
            <a:r>
              <a:rPr lang="uk-UA" sz="1800" dirty="0" smtClean="0"/>
              <a:t> неподалік від м. </a:t>
            </a:r>
            <a:r>
              <a:rPr lang="uk-UA" sz="1800" dirty="0" err="1" smtClean="0"/>
              <a:t>Новогрудка</a:t>
            </a:r>
            <a:r>
              <a:rPr lang="uk-UA" sz="1800" dirty="0" smtClean="0"/>
              <a:t> (нині Білорусь). Він походив із дрібної обезземеленої шляхти. </a:t>
            </a:r>
            <a:endParaRPr lang="ru-RU" sz="1800" dirty="0"/>
          </a:p>
        </p:txBody>
      </p:sp>
      <p:pic>
        <p:nvPicPr>
          <p:cNvPr id="10" name="Содержимое 9" descr="Zaosie_home_of_Mickiwiecz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95936" y="2204864"/>
            <a:ext cx="4896544" cy="3960440"/>
          </a:xfrm>
        </p:spPr>
      </p:pic>
      <p:pic>
        <p:nvPicPr>
          <p:cNvPr id="19458" name="Picture 2" descr="D:\z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93096"/>
            <a:ext cx="4104456" cy="2341563"/>
          </a:xfrm>
          <a:prstGeom prst="rect">
            <a:avLst/>
          </a:prstGeom>
          <a:noFill/>
        </p:spPr>
      </p:pic>
      <p:pic>
        <p:nvPicPr>
          <p:cNvPr id="8" name="Содержимое 7" descr="IMG_2242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67544" y="1556792"/>
            <a:ext cx="4038600" cy="273630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PhilomathesPhilareth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332656"/>
            <a:ext cx="4099520" cy="6080467"/>
          </a:xfrm>
        </p:spPr>
      </p:pic>
      <p:pic>
        <p:nvPicPr>
          <p:cNvPr id="20482" name="Picture 2" descr="D:\010909d3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4388299" cy="3168352"/>
          </a:xfrm>
          <a:prstGeom prst="rect">
            <a:avLst/>
          </a:prstGeom>
          <a:noFill/>
        </p:spPr>
      </p:pic>
      <p:pic>
        <p:nvPicPr>
          <p:cNvPr id="20483" name="Picture 3" descr="D:\010909d6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645024"/>
            <a:ext cx="3826396" cy="2885103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29814"/>
          </a:xfrm>
        </p:spPr>
        <p:txBody>
          <a:bodyPr>
            <a:normAutofit/>
          </a:bodyPr>
          <a:lstStyle/>
          <a:p>
            <a:r>
              <a:rPr lang="uk-UA" sz="1600" dirty="0" smtClean="0"/>
              <a:t>А. Міцкевич та О. Пушкін                       </a:t>
            </a:r>
            <a:r>
              <a:rPr lang="uk-UA" sz="1400" dirty="0" smtClean="0"/>
              <a:t>Міцкевич в літературному салоні З. </a:t>
            </a:r>
            <a:r>
              <a:rPr lang="uk-UA" sz="1400" dirty="0" err="1" smtClean="0"/>
              <a:t>Волковської</a:t>
            </a:r>
            <a:endParaRPr lang="ru-RU" sz="1400" dirty="0"/>
          </a:p>
        </p:txBody>
      </p:sp>
      <p:pic>
        <p:nvPicPr>
          <p:cNvPr id="9" name="Содержимое 8" descr="b2ea160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4528935" cy="4193756"/>
          </a:xfrm>
        </p:spPr>
      </p:pic>
      <p:pic>
        <p:nvPicPr>
          <p:cNvPr id="10" name="Содержимое 9" descr="image001_18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276872"/>
            <a:ext cx="4038600" cy="3384376"/>
          </a:xfr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535</TotalTime>
  <Words>412</Words>
  <Application>Microsoft Office PowerPoint</Application>
  <PresentationFormat>Экран (4:3)</PresentationFormat>
  <Paragraphs>34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Яркая</vt:lpstr>
      <vt:lpstr>Романтичний світ                           “ Кримських сонетів ”             Адама Міцкевича</vt:lpstr>
      <vt:lpstr>Слайд 2</vt:lpstr>
      <vt:lpstr>Слайд 3</vt:lpstr>
      <vt:lpstr> Головною темою польського романтизму завжди була тема свободи, особливо свободи національної. Література романтизму грала у цьому зв’язку велику революційну роль. Вона надихнула поляків на повстання, яке почалося у 1830 р. і було жорстоко придушено російською армією у 1831 р.</vt:lpstr>
      <vt:lpstr>Слайд 5</vt:lpstr>
      <vt:lpstr>АДАМ МІЦКЕВИЧ (1798 – 1855)</vt:lpstr>
      <vt:lpstr>Адам Міцкевич народився 24 грудня 1798 року в с. Заосьї неподалік від м. Новогрудка (нині Білорусь). Він походив із дрібної обезземеленої шляхти. </vt:lpstr>
      <vt:lpstr>Слайд 8</vt:lpstr>
      <vt:lpstr>А. Міцкевич та О. Пушкін                       Міцкевич в літературному салоні З. Волковської</vt:lpstr>
      <vt:lpstr>В 1825 році Міцкевич відвідує Крим, що справив на нього надзвичайне враження</vt:lpstr>
      <vt:lpstr>Тут поет створює свій цикл поезій “ Кримські сонети ”</vt:lpstr>
      <vt:lpstr>І. Аккерманські степи</vt:lpstr>
      <vt:lpstr>ІІ. Морська тиша</vt:lpstr>
      <vt:lpstr>ІІІ. Плавба</vt:lpstr>
      <vt:lpstr>ІV. Буря</vt:lpstr>
      <vt:lpstr>VІ. Бахчисарай</vt:lpstr>
      <vt:lpstr>VІІІ. Гробниця Потоцької</vt:lpstr>
      <vt:lpstr>ІХ. Могили гарему</vt:lpstr>
      <vt:lpstr>Х. Байдари</vt:lpstr>
      <vt:lpstr>ХІ. Алушта вдень</vt:lpstr>
      <vt:lpstr>ХІІІ. Чатир-Даг</vt:lpstr>
      <vt:lpstr>ХV. Дорога над прірвою в Чуфун-Кале</vt:lpstr>
      <vt:lpstr>ХVІІ. Руїна замку в Балаклаві</vt:lpstr>
      <vt:lpstr>ХVІІІ. Аю-Даг</vt:lpstr>
      <vt:lpstr> Справжній титан духу, Міцкевич залишив чималий творчий спадок, цікавий як своєю художньою формою, майстерністю та довершеністю, так і тією надзвичайно вагомою суспільною проблематикою, яку він порушує. Як і багато інших письменників тієї історичної доби, Міцкевич у своїй творчій еволюції проходить шлях від класицизму до романтизму, а в окремих творах вдається вже й до елементів реалістичної поетики.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Романтичний світ             “Кримських сонетів” Адама Міцкевича</dc:title>
  <dc:creator>Victorya</dc:creator>
  <cp:lastModifiedBy>Victorya</cp:lastModifiedBy>
  <cp:revision>28</cp:revision>
  <dcterms:created xsi:type="dcterms:W3CDTF">2013-12-04T20:20:37Z</dcterms:created>
  <dcterms:modified xsi:type="dcterms:W3CDTF">2013-12-05T18:29:07Z</dcterms:modified>
</cp:coreProperties>
</file>